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01" r:id="rId6"/>
    <p:sldId id="302" r:id="rId7"/>
    <p:sldId id="303" r:id="rId8"/>
    <p:sldId id="306" r:id="rId9"/>
    <p:sldId id="312" r:id="rId10"/>
    <p:sldId id="304" r:id="rId11"/>
    <p:sldId id="313" r:id="rId12"/>
    <p:sldId id="321" r:id="rId13"/>
    <p:sldId id="318" r:id="rId14"/>
    <p:sldId id="319" r:id="rId15"/>
    <p:sldId id="320" r:id="rId16"/>
    <p:sldId id="314" r:id="rId17"/>
    <p:sldId id="316" r:id="rId18"/>
    <p:sldId id="298" r:id="rId19"/>
    <p:sldId id="309" r:id="rId20"/>
    <p:sldId id="3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3117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ML accuracy in stock prediction  &gt; How accurately can stock prices be predicted using different machine learning models?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Key features in stock forecasting &gt; What are the key features that influence stock price predictions?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LSTM vs. RF vs. LR Performance &gt; </a:t>
            </a:r>
            <a:r>
              <a:rPr lang="en-US" sz="1200" dirty="0"/>
              <a:t>How do models like LSTM, Random Forest, and Linear Regression compare in performance for stock price forecasting?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Engineered Features &amp; Accuracy &gt; Can engineered features such as moving averages and volatility improve prediction accuracy?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Trends in Historical Stock Data &gt; What trends or anomalies can be observed in historical stock data for specific companies?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Residuals &amp; Model Improvement &gt; What are the residual patterns and how can they inform improvements in model performance?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Accuracy by Ticker &amp; Industry &gt; How does the prediction accuracy vary for different stock tickers and industries?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7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Type: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 Random Forest is a bunch of decision trees put together. Imagine a whole forest of little “yes/no” question trees working as a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87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>
          <p15:clr>
            <a:srgbClr val="5ACBF0"/>
          </p15:clr>
        </p15:guide>
        <p15:guide id="2" pos="2568">
          <p15:clr>
            <a:srgbClr val="5ACBF0"/>
          </p15:clr>
        </p15:guide>
        <p15:guide id="3" pos="5760">
          <p15:clr>
            <a:srgbClr val="F26B43"/>
          </p15:clr>
        </p15:guide>
        <p15:guide id="4" pos="1920">
          <p15:clr>
            <a:srgbClr val="F26B43"/>
          </p15:clr>
        </p15:guide>
        <p15:guide id="5" pos="3840">
          <p15:clr>
            <a:srgbClr val="F26B43"/>
          </p15:clr>
        </p15:guide>
        <p15:guide id="6" pos="576">
          <p15:clr>
            <a:srgbClr val="000000"/>
          </p15:clr>
        </p15:guide>
        <p15:guide id="7" pos="7104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7F1A902-DD15-43F9-0F92-EE5E105AF3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" r="13"/>
          <a:stretch>
            <a:fillRect/>
          </a:stretch>
        </p:blipFill>
        <p:spPr>
          <a:xfrm>
            <a:off x="-150837" y="-114300"/>
            <a:ext cx="12457137" cy="700889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>
            <a:normAutofit/>
          </a:bodyPr>
          <a:lstStyle/>
          <a:p>
            <a:r>
              <a:rPr lang="en-US" dirty="0"/>
              <a:t>Stock Price Prediction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dirty="0"/>
              <a:t>Prediction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FE3-1F98-F50E-880D-9BD9021B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</a:t>
            </a:r>
            <a:r>
              <a:rPr lang="en-US" dirty="0">
                <a:solidFill>
                  <a:srgbClr val="FF0000"/>
                </a:solidFill>
              </a:rPr>
              <a:t>Historical Stock Data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7F504E-01BB-91F3-1132-C02BBE1E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E9848-01C2-934E-3925-946ED810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5A652-EC0A-17DF-1A7F-10282DC9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2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3E38-B58A-FF60-D8FD-C9F8DF43D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C393-5A2E-7756-DB05-9B7B0B0B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Residuals &amp; Model </a:t>
            </a:r>
            <a:r>
              <a:rPr lang="en-US" dirty="0">
                <a:solidFill>
                  <a:srgbClr val="FF0000"/>
                </a:solidFill>
              </a:rPr>
              <a:t>Improvement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579FA-3D92-0F54-AFD3-AA1655F0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D5920-4F2D-A4F9-F47B-71C00150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1E8EC-7886-DC3E-AD76-573B40AD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0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CF8BC-FB86-77AE-A5C7-55F6DBAA1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44F0-B073-7C4B-6579-73D19FD6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Accuracy by Ticker &amp;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BD0C4-ACAF-FC11-AD0E-6A8F7ABF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F7166-E591-3777-8EF3-CC97F41B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46C35-181C-2C21-A312-46AF4ED0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05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C9DF5-FFCF-8A3F-67C6-F5B54381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C0FB5A09-3B3A-0F42-AAF1-F0A9F012DA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28C04-DDB2-E8D3-F925-04C620EC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684DA-1A38-2472-08B1-F3291A312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5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bg1">
                <a:lumMod val="65000"/>
              </a:schemeClr>
            </a:gs>
            <a:gs pos="0">
              <a:schemeClr val="bg1">
                <a:lumMod val="50000"/>
              </a:schemeClr>
            </a:gs>
            <a:gs pos="75000">
              <a:schemeClr val="bg1">
                <a:lumMod val="7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BF09F021-8BF3-ABC3-FD38-FDD35A6E0AFB}"/>
              </a:ext>
            </a:extLst>
          </p:cNvPr>
          <p:cNvSpPr txBox="1">
            <a:spLocks/>
          </p:cNvSpPr>
          <p:nvPr/>
        </p:nvSpPr>
        <p:spPr>
          <a:xfrm>
            <a:off x="955040" y="5052727"/>
            <a:ext cx="3447288" cy="11887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4F7E2567-DDD3-C0BC-0B63-5A7A666D5351}"/>
              </a:ext>
            </a:extLst>
          </p:cNvPr>
          <p:cNvSpPr txBox="1">
            <a:spLocks/>
          </p:cNvSpPr>
          <p:nvPr/>
        </p:nvSpPr>
        <p:spPr>
          <a:xfrm>
            <a:off x="955040" y="3686822"/>
            <a:ext cx="3447288" cy="11887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43D0B-0B5F-7C79-F4C4-C5103341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12/16/2024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541A2-F7BE-A7AF-2AF5-4E3CE7D0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Boot Camp UT – Data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A9291-8450-F5C5-E178-62DB060B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BCEB-BF9D-339D-D601-736CF9C0B6C9}"/>
              </a:ext>
            </a:extLst>
          </p:cNvPr>
          <p:cNvSpPr txBox="1"/>
          <p:nvPr/>
        </p:nvSpPr>
        <p:spPr>
          <a:xfrm rot="16200000">
            <a:off x="152685" y="1332147"/>
            <a:ext cx="118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Strengths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A11D5-E664-884E-A957-9A18CE5C5C82}"/>
              </a:ext>
            </a:extLst>
          </p:cNvPr>
          <p:cNvSpPr txBox="1"/>
          <p:nvPr/>
        </p:nvSpPr>
        <p:spPr>
          <a:xfrm>
            <a:off x="1015299" y="405360"/>
            <a:ext cx="346252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cap="all" dirty="0">
                <a:solidFill>
                  <a:schemeClr val="bg1"/>
                </a:solidFill>
                <a:latin typeface="+mj-lt"/>
              </a:rPr>
              <a:t>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567C9-A32C-0EE9-85F0-DD403870A7B4}"/>
              </a:ext>
            </a:extLst>
          </p:cNvPr>
          <p:cNvSpPr txBox="1"/>
          <p:nvPr/>
        </p:nvSpPr>
        <p:spPr>
          <a:xfrm rot="16200000">
            <a:off x="167386" y="271198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Weakness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39F6B28-B554-5836-AB08-94E01628D611}"/>
              </a:ext>
            </a:extLst>
          </p:cNvPr>
          <p:cNvSpPr txBox="1">
            <a:spLocks/>
          </p:cNvSpPr>
          <p:nvPr/>
        </p:nvSpPr>
        <p:spPr>
          <a:xfrm>
            <a:off x="955040" y="924177"/>
            <a:ext cx="3442652" cy="118527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wrap="square" lIns="91440" tIns="9144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ZA" sz="1200" dirty="0">
              <a:solidFill>
                <a:schemeClr val="bg1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43343B9-24DB-796D-82AA-FFB90BC296ED}"/>
              </a:ext>
            </a:extLst>
          </p:cNvPr>
          <p:cNvSpPr txBox="1">
            <a:spLocks/>
          </p:cNvSpPr>
          <p:nvPr/>
        </p:nvSpPr>
        <p:spPr>
          <a:xfrm>
            <a:off x="955040" y="2302288"/>
            <a:ext cx="3447288" cy="11887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7AB38-0C0E-0DF4-1B08-6855350A5D11}"/>
              </a:ext>
            </a:extLst>
          </p:cNvPr>
          <p:cNvSpPr txBox="1"/>
          <p:nvPr/>
        </p:nvSpPr>
        <p:spPr>
          <a:xfrm rot="16200000">
            <a:off x="6107" y="4101592"/>
            <a:ext cx="152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13033-64D0-F885-FAC7-8B2AA249E7FA}"/>
              </a:ext>
            </a:extLst>
          </p:cNvPr>
          <p:cNvSpPr txBox="1"/>
          <p:nvPr/>
        </p:nvSpPr>
        <p:spPr>
          <a:xfrm rot="16200000">
            <a:off x="155246" y="5455167"/>
            <a:ext cx="118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818D4A-5F2D-BC63-0F64-8FF0C138705C}"/>
              </a:ext>
            </a:extLst>
          </p:cNvPr>
          <p:cNvSpPr txBox="1"/>
          <p:nvPr/>
        </p:nvSpPr>
        <p:spPr>
          <a:xfrm>
            <a:off x="1053149" y="999139"/>
            <a:ext cx="336486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ZA" sz="1400" dirty="0">
                <a:solidFill>
                  <a:schemeClr val="bg2">
                    <a:lumMod val="25000"/>
                  </a:schemeClr>
                </a:solidFill>
              </a:rPr>
              <a:t>Baseline performance for stock price prediction;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ZA" sz="1400" dirty="0">
                <a:solidFill>
                  <a:schemeClr val="bg2">
                    <a:lumMod val="25000"/>
                  </a:schemeClr>
                </a:solidFill>
              </a:rPr>
              <a:t>Suitable for quick comparisons.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43FC4-BE84-821D-FD7B-866541D32FA8}"/>
              </a:ext>
            </a:extLst>
          </p:cNvPr>
          <p:cNvSpPr txBox="1"/>
          <p:nvPr/>
        </p:nvSpPr>
        <p:spPr>
          <a:xfrm>
            <a:off x="955040" y="2389935"/>
            <a:ext cx="352278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GAP with non-linear relationships inherent in stock price data;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Limited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ability to capture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temporal dependencies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or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complex patterns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F90AF-DBD5-2B91-5314-67EE073CB78B}"/>
              </a:ext>
            </a:extLst>
          </p:cNvPr>
          <p:cNvSpPr txBox="1"/>
          <p:nvPr/>
        </p:nvSpPr>
        <p:spPr>
          <a:xfrm>
            <a:off x="980440" y="3852131"/>
            <a:ext cx="3234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Achieved moderate accuracy on engineered features like moving averages and lagged values.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F0207C-FF57-0F59-0376-A639AEA8896F}"/>
              </a:ext>
            </a:extLst>
          </p:cNvPr>
          <p:cNvSpPr txBox="1"/>
          <p:nvPr/>
        </p:nvSpPr>
        <p:spPr>
          <a:xfrm>
            <a:off x="982184" y="5138892"/>
            <a:ext cx="3415507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RMSE: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Higher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compared to the other models;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R²: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Moderate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fit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highlighting its limitations in this context.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CB1BC7-C19D-AE2C-C415-D2CF8B2D8019}"/>
              </a:ext>
            </a:extLst>
          </p:cNvPr>
          <p:cNvSpPr/>
          <p:nvPr/>
        </p:nvSpPr>
        <p:spPr>
          <a:xfrm>
            <a:off x="1567180" y="741381"/>
            <a:ext cx="2833053" cy="180291"/>
          </a:xfrm>
          <a:prstGeom prst="rect">
            <a:avLst/>
          </a:prstGeom>
          <a:solidFill>
            <a:srgbClr val="038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07BF859-30D5-272E-AD35-B725E576A774}"/>
              </a:ext>
            </a:extLst>
          </p:cNvPr>
          <p:cNvSpPr txBox="1">
            <a:spLocks/>
          </p:cNvSpPr>
          <p:nvPr/>
        </p:nvSpPr>
        <p:spPr>
          <a:xfrm>
            <a:off x="4702173" y="5043750"/>
            <a:ext cx="3447288" cy="11887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7B76D01-C84A-0499-8FF8-36679CC768A7}"/>
              </a:ext>
            </a:extLst>
          </p:cNvPr>
          <p:cNvSpPr txBox="1">
            <a:spLocks/>
          </p:cNvSpPr>
          <p:nvPr/>
        </p:nvSpPr>
        <p:spPr>
          <a:xfrm>
            <a:off x="4702173" y="3677845"/>
            <a:ext cx="3447288" cy="11887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44F038-EFF7-0E4F-F71E-78519912E80F}"/>
              </a:ext>
            </a:extLst>
          </p:cNvPr>
          <p:cNvSpPr txBox="1"/>
          <p:nvPr/>
        </p:nvSpPr>
        <p:spPr>
          <a:xfrm>
            <a:off x="4762432" y="396383"/>
            <a:ext cx="346252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cap="all" dirty="0">
                <a:solidFill>
                  <a:schemeClr val="bg1"/>
                </a:solidFill>
                <a:latin typeface="+mj-lt"/>
              </a:rPr>
              <a:t>Long Short-Term Memory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AA76CB2-481B-9D35-C3D5-ED861E803CC5}"/>
              </a:ext>
            </a:extLst>
          </p:cNvPr>
          <p:cNvSpPr txBox="1">
            <a:spLocks/>
          </p:cNvSpPr>
          <p:nvPr/>
        </p:nvSpPr>
        <p:spPr>
          <a:xfrm>
            <a:off x="4702173" y="915200"/>
            <a:ext cx="3442652" cy="118527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wrap="square" lIns="91440" tIns="9144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ZA" sz="1200" dirty="0">
              <a:solidFill>
                <a:schemeClr val="bg1"/>
              </a:solidFill>
            </a:endParaRP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CFAD3D7-EBF8-8043-8C9C-BA8C4945680B}"/>
              </a:ext>
            </a:extLst>
          </p:cNvPr>
          <p:cNvSpPr txBox="1">
            <a:spLocks/>
          </p:cNvSpPr>
          <p:nvPr/>
        </p:nvSpPr>
        <p:spPr>
          <a:xfrm>
            <a:off x="4702173" y="2293311"/>
            <a:ext cx="3447288" cy="11887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D4CBF3-7670-B1EB-7A60-B85C28441375}"/>
              </a:ext>
            </a:extLst>
          </p:cNvPr>
          <p:cNvSpPr txBox="1"/>
          <p:nvPr/>
        </p:nvSpPr>
        <p:spPr>
          <a:xfrm>
            <a:off x="4693989" y="990162"/>
            <a:ext cx="34711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1F2328"/>
                </a:solidFill>
                <a:latin typeface="-apple-system"/>
              </a:rPr>
              <a:t>C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apture sequential dependencies and trends effectively;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1F2328"/>
                </a:solidFill>
                <a:latin typeface="-apple-system"/>
              </a:rPr>
              <a:t>I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deal for stock price prediction.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108C4-40ED-021A-8582-E170EC3F0B75}"/>
              </a:ext>
            </a:extLst>
          </p:cNvPr>
          <p:cNvSpPr txBox="1"/>
          <p:nvPr/>
        </p:nvSpPr>
        <p:spPr>
          <a:xfrm>
            <a:off x="4727573" y="3843154"/>
            <a:ext cx="323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i="0" dirty="0">
                <a:solidFill>
                  <a:srgbClr val="1F2328"/>
                </a:solidFill>
                <a:effectLst/>
                <a:latin typeface="-apple-system"/>
              </a:rPr>
              <a:t>Outperformed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sz="1400" b="1" i="0" dirty="0">
                <a:solidFill>
                  <a:srgbClr val="1F2328"/>
                </a:solidFill>
                <a:effectLst/>
                <a:latin typeface="-apple-system"/>
              </a:rPr>
              <a:t>both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 Linear Regression and Random Forest models.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B208EE-0BC7-1053-8667-618EFFC6E5A3}"/>
              </a:ext>
            </a:extLst>
          </p:cNvPr>
          <p:cNvSpPr/>
          <p:nvPr/>
        </p:nvSpPr>
        <p:spPr>
          <a:xfrm>
            <a:off x="5314313" y="732404"/>
            <a:ext cx="2833053" cy="180291"/>
          </a:xfrm>
          <a:prstGeom prst="rect">
            <a:avLst/>
          </a:prstGeom>
          <a:solidFill>
            <a:srgbClr val="038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4BB6E2FB-7194-4EBC-32FE-A13098401D12}"/>
              </a:ext>
            </a:extLst>
          </p:cNvPr>
          <p:cNvSpPr txBox="1">
            <a:spLocks/>
          </p:cNvSpPr>
          <p:nvPr/>
        </p:nvSpPr>
        <p:spPr>
          <a:xfrm>
            <a:off x="8331601" y="5034419"/>
            <a:ext cx="3447288" cy="11887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9DE52DE1-216E-8B0C-80BD-E106963736F0}"/>
              </a:ext>
            </a:extLst>
          </p:cNvPr>
          <p:cNvSpPr txBox="1">
            <a:spLocks/>
          </p:cNvSpPr>
          <p:nvPr/>
        </p:nvSpPr>
        <p:spPr>
          <a:xfrm>
            <a:off x="8331601" y="3668514"/>
            <a:ext cx="3447288" cy="11887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037FF2-C75D-3801-BA88-A5087EB7EB45}"/>
              </a:ext>
            </a:extLst>
          </p:cNvPr>
          <p:cNvSpPr txBox="1"/>
          <p:nvPr/>
        </p:nvSpPr>
        <p:spPr>
          <a:xfrm>
            <a:off x="8391860" y="387052"/>
            <a:ext cx="346252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cap="all" dirty="0">
                <a:solidFill>
                  <a:schemeClr val="bg1"/>
                </a:solidFill>
                <a:latin typeface="+mj-lt"/>
              </a:rPr>
              <a:t>Random forest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56ABC553-B956-D0AB-5B7F-3C2B2CB2E3B6}"/>
              </a:ext>
            </a:extLst>
          </p:cNvPr>
          <p:cNvSpPr txBox="1">
            <a:spLocks/>
          </p:cNvSpPr>
          <p:nvPr/>
        </p:nvSpPr>
        <p:spPr>
          <a:xfrm>
            <a:off x="8331601" y="905869"/>
            <a:ext cx="3442652" cy="118527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wrap="square" lIns="91440" tIns="9144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ZA" sz="1200" dirty="0">
              <a:solidFill>
                <a:schemeClr val="bg1"/>
              </a:solidFill>
            </a:endParaRP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5F4DFB82-FA68-918F-C26E-39C264F3B9F3}"/>
              </a:ext>
            </a:extLst>
          </p:cNvPr>
          <p:cNvSpPr txBox="1">
            <a:spLocks/>
          </p:cNvSpPr>
          <p:nvPr/>
        </p:nvSpPr>
        <p:spPr>
          <a:xfrm>
            <a:off x="8331601" y="2283980"/>
            <a:ext cx="3447288" cy="11887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18F863-0A53-13D2-7F9B-1247CEBE1183}"/>
              </a:ext>
            </a:extLst>
          </p:cNvPr>
          <p:cNvSpPr txBox="1"/>
          <p:nvPr/>
        </p:nvSpPr>
        <p:spPr>
          <a:xfrm>
            <a:off x="8357001" y="3833823"/>
            <a:ext cx="323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Outperformed Linear Regression in predicting stock prices.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ABC373-F616-FDB9-AE10-B49A2AB6B7BD}"/>
              </a:ext>
            </a:extLst>
          </p:cNvPr>
          <p:cNvSpPr/>
          <p:nvPr/>
        </p:nvSpPr>
        <p:spPr>
          <a:xfrm>
            <a:off x="8943741" y="723073"/>
            <a:ext cx="2833053" cy="180291"/>
          </a:xfrm>
          <a:prstGeom prst="rect">
            <a:avLst/>
          </a:prstGeom>
          <a:solidFill>
            <a:srgbClr val="038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D1DF4-23AD-9BF7-4F8B-FAE1E7ED86B7}"/>
              </a:ext>
            </a:extLst>
          </p:cNvPr>
          <p:cNvSpPr txBox="1"/>
          <p:nvPr/>
        </p:nvSpPr>
        <p:spPr>
          <a:xfrm>
            <a:off x="4693990" y="2405232"/>
            <a:ext cx="35396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Computationally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expensive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to train and tune;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Requires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extensive preprocessing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and normalization for optimal performance.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7E999E-6A2A-1C5E-ACDF-54B78E04943C}"/>
              </a:ext>
            </a:extLst>
          </p:cNvPr>
          <p:cNvSpPr txBox="1"/>
          <p:nvPr/>
        </p:nvSpPr>
        <p:spPr>
          <a:xfrm>
            <a:off x="4700295" y="5113491"/>
            <a:ext cx="3580504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RMSE: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Lowest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among all models, indicating high accuracy;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R²: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Near-perfect fit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for most stock tickers, showcasing its predictive power.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A24211-D712-8C12-A6DF-158DD77B8A34}"/>
              </a:ext>
            </a:extLst>
          </p:cNvPr>
          <p:cNvSpPr txBox="1"/>
          <p:nvPr/>
        </p:nvSpPr>
        <p:spPr>
          <a:xfrm>
            <a:off x="8329060" y="913959"/>
            <a:ext cx="35879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Handles non-linear relationships effectively and performs feature importance analysis;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1F2328"/>
                </a:solidFill>
                <a:latin typeface="-apple-system"/>
              </a:rPr>
              <a:t>Robust to overfitting due to ensemble learning.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95CFE3-86FE-F5AF-9D21-09C89C428850}"/>
              </a:ext>
            </a:extLst>
          </p:cNvPr>
          <p:cNvSpPr txBox="1"/>
          <p:nvPr/>
        </p:nvSpPr>
        <p:spPr>
          <a:xfrm>
            <a:off x="8314789" y="2372145"/>
            <a:ext cx="35396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Computationally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intensive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compared to Linear Regression;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Limited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in capturing sequential dependencies in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time-series data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1AEF46-F360-DC9D-CE00-8A0AE0DE5074}"/>
              </a:ext>
            </a:extLst>
          </p:cNvPr>
          <p:cNvSpPr txBox="1"/>
          <p:nvPr/>
        </p:nvSpPr>
        <p:spPr>
          <a:xfrm>
            <a:off x="8357001" y="5097183"/>
            <a:ext cx="334393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RMSE: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Lower than Linear Regression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but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higher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than LSTM.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R²: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High fit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with good generalization to unseen data.</a:t>
            </a:r>
          </a:p>
        </p:txBody>
      </p:sp>
    </p:spTree>
    <p:extLst>
      <p:ext uri="{BB962C8B-B14F-4D97-AF65-F5344CB8AC3E}">
        <p14:creationId xmlns:p14="http://schemas.microsoft.com/office/powerpoint/2010/main" val="3909694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MOST EFFECTIVE MODEL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0" y="2258568"/>
            <a:ext cx="12190476" cy="18562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51428" y="2848197"/>
            <a:ext cx="6797846" cy="676973"/>
          </a:xfrm>
        </p:spPr>
        <p:txBody>
          <a:bodyPr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ZA" sz="3200" dirty="0"/>
              <a:t>Long Short-Term Memory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ZA" sz="3200" dirty="0"/>
              <a:t>(LSTM)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27C7F-0ED2-4657-B2A4-AF40C8659E4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12/16/2024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Boot Camp UT – Data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-9331"/>
            <a:ext cx="12188952" cy="685800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Boot Camp UT – Data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78994"/>
            <a:ext cx="2242519" cy="914400"/>
          </a:xfrm>
        </p:spPr>
        <p:txBody>
          <a:bodyPr>
            <a:normAutofit/>
          </a:bodyPr>
          <a:lstStyle/>
          <a:p>
            <a:r>
              <a:rPr lang="en-ZA" sz="3200" dirty="0"/>
              <a:t>Strength</a:t>
            </a:r>
            <a:endParaRPr lang="en-ZA" sz="40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29640" y="3616971"/>
            <a:ext cx="2511552" cy="1188720"/>
          </a:xfrm>
        </p:spPr>
        <p:txBody>
          <a:bodyPr/>
          <a:lstStyle/>
          <a:p>
            <a:r>
              <a:rPr lang="en-US" b="1" dirty="0"/>
              <a:t>Effective for Sequential Data:</a:t>
            </a:r>
            <a:endParaRPr lang="en-ZA" b="1" dirty="0"/>
          </a:p>
          <a:p>
            <a:r>
              <a:rPr lang="en-US" dirty="0"/>
              <a:t>Highly effective for </a:t>
            </a:r>
            <a:r>
              <a:rPr lang="en-US" b="1" dirty="0"/>
              <a:t>stock price predictions</a:t>
            </a:r>
            <a:r>
              <a:rPr lang="en-US" dirty="0"/>
              <a:t> when </a:t>
            </a:r>
            <a:r>
              <a:rPr lang="en-US" b="1" dirty="0"/>
              <a:t>historical trends</a:t>
            </a:r>
            <a:r>
              <a:rPr lang="en-US" dirty="0"/>
              <a:t> and </a:t>
            </a:r>
            <a:r>
              <a:rPr lang="en-US" b="1" dirty="0"/>
              <a:t>temporal dependencies</a:t>
            </a:r>
            <a:r>
              <a:rPr lang="en-US" dirty="0"/>
              <a:t> are critical.</a:t>
            </a:r>
            <a:endParaRPr lang="en-ZA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12/16/2024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56D83D1-D1C6-AD58-0C94-F41DE5C2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309141"/>
            <a:ext cx="7894320" cy="1325563"/>
          </a:xfrm>
        </p:spPr>
        <p:txBody>
          <a:bodyPr/>
          <a:lstStyle/>
          <a:p>
            <a:pPr algn="l"/>
            <a:r>
              <a:rPr lang="en-ZA" sz="4400" dirty="0"/>
              <a:t>LSTM </a:t>
            </a:r>
            <a:r>
              <a:rPr lang="en-US" dirty="0"/>
              <a:t>CONCLUSION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B121E9A0-0E60-2D77-13FF-5A7302473072}"/>
              </a:ext>
            </a:extLst>
          </p:cNvPr>
          <p:cNvSpPr txBox="1">
            <a:spLocks/>
          </p:cNvSpPr>
          <p:nvPr/>
        </p:nvSpPr>
        <p:spPr>
          <a:xfrm>
            <a:off x="3581400" y="2178994"/>
            <a:ext cx="2242519" cy="9144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kern="12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200" dirty="0"/>
              <a:t>Trade-off</a:t>
            </a:r>
            <a:endParaRPr lang="en-ZA" sz="4000" dirty="0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039B2D76-E456-94D3-214A-43ABE40B9009}"/>
              </a:ext>
            </a:extLst>
          </p:cNvPr>
          <p:cNvSpPr txBox="1">
            <a:spLocks/>
          </p:cNvSpPr>
          <p:nvPr/>
        </p:nvSpPr>
        <p:spPr>
          <a:xfrm>
            <a:off x="3441192" y="3616971"/>
            <a:ext cx="2511552" cy="1188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Resource-Intensive</a:t>
            </a:r>
          </a:p>
          <a:p>
            <a:r>
              <a:rPr lang="en-US" dirty="0"/>
              <a:t>Requires </a:t>
            </a:r>
            <a:r>
              <a:rPr lang="en-US" b="1" dirty="0"/>
              <a:t>more computational resources</a:t>
            </a:r>
            <a:r>
              <a:rPr lang="en-US" dirty="0"/>
              <a:t> and </a:t>
            </a:r>
            <a:r>
              <a:rPr lang="en-US" b="1" dirty="0"/>
              <a:t>extensive preprocessing</a:t>
            </a:r>
            <a:r>
              <a:rPr lang="en-US" dirty="0"/>
              <a:t>, but offers superior </a:t>
            </a:r>
            <a:r>
              <a:rPr lang="en-US" b="1" dirty="0"/>
              <a:t>accuracy and robustness</a:t>
            </a:r>
            <a:r>
              <a:rPr lang="en-US" dirty="0"/>
              <a:t> in return.</a:t>
            </a:r>
            <a:endParaRPr lang="en-ZA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7A531D45-9673-2A7C-382F-E0059261128F}"/>
              </a:ext>
            </a:extLst>
          </p:cNvPr>
          <p:cNvSpPr txBox="1">
            <a:spLocks/>
          </p:cNvSpPr>
          <p:nvPr/>
        </p:nvSpPr>
        <p:spPr>
          <a:xfrm>
            <a:off x="6057434" y="2178994"/>
            <a:ext cx="2242519" cy="9144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kern="12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800" dirty="0"/>
              <a:t>Application</a:t>
            </a:r>
            <a:endParaRPr lang="en-ZA" sz="3600" dirty="0"/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3B83E1EF-C9F1-ECC6-B0D9-D25715A605C0}"/>
              </a:ext>
            </a:extLst>
          </p:cNvPr>
          <p:cNvSpPr txBox="1">
            <a:spLocks/>
          </p:cNvSpPr>
          <p:nvPr/>
        </p:nvSpPr>
        <p:spPr>
          <a:xfrm>
            <a:off x="5964127" y="3616971"/>
            <a:ext cx="2537493" cy="1188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Decision-Making Tools:</a:t>
            </a:r>
          </a:p>
          <a:p>
            <a:r>
              <a:rPr lang="en-US" dirty="0"/>
              <a:t>Enables </a:t>
            </a:r>
            <a:r>
              <a:rPr lang="en-US" b="1" dirty="0"/>
              <a:t>investors and financial analysts</a:t>
            </a:r>
            <a:r>
              <a:rPr lang="en-US" dirty="0"/>
              <a:t> to develop predictive tools for </a:t>
            </a:r>
            <a:r>
              <a:rPr lang="en-US" b="1" dirty="0"/>
              <a:t>informed decision-making</a:t>
            </a:r>
            <a:r>
              <a:rPr lang="en-US" dirty="0"/>
              <a:t> and </a:t>
            </a:r>
            <a:r>
              <a:rPr lang="en-US" b="1" dirty="0"/>
              <a:t>risk management</a:t>
            </a:r>
            <a:r>
              <a:rPr lang="en-US" dirty="0"/>
              <a:t>.</a:t>
            </a:r>
            <a:endParaRPr lang="en-ZA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3D947F1E-3795-99D2-71D7-013EFCD84A71}"/>
              </a:ext>
            </a:extLst>
          </p:cNvPr>
          <p:cNvSpPr txBox="1">
            <a:spLocks/>
          </p:cNvSpPr>
          <p:nvPr/>
        </p:nvSpPr>
        <p:spPr>
          <a:xfrm>
            <a:off x="8617693" y="2178994"/>
            <a:ext cx="2382727" cy="9144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kern="12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800" dirty="0"/>
              <a:t>Performance</a:t>
            </a:r>
            <a:endParaRPr lang="en-ZA" sz="360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76BCACDE-2502-08D3-CE02-27D2122DCBD6}"/>
              </a:ext>
            </a:extLst>
          </p:cNvPr>
          <p:cNvSpPr txBox="1">
            <a:spLocks/>
          </p:cNvSpPr>
          <p:nvPr/>
        </p:nvSpPr>
        <p:spPr>
          <a:xfrm>
            <a:off x="8598785" y="3616971"/>
            <a:ext cx="2522935" cy="1188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Superior Temporal Modeling:</a:t>
            </a:r>
          </a:p>
          <a:p>
            <a:r>
              <a:rPr lang="en-US" dirty="0"/>
              <a:t>Demonstrates superior performance by </a:t>
            </a:r>
            <a:r>
              <a:rPr lang="en-US" b="1" dirty="0"/>
              <a:t>capturing patterns</a:t>
            </a:r>
            <a:r>
              <a:rPr lang="en-US" dirty="0"/>
              <a:t> in sequential data and </a:t>
            </a:r>
            <a:r>
              <a:rPr lang="en-US" b="1" dirty="0"/>
              <a:t>modeling temporal dependencies</a:t>
            </a:r>
            <a:r>
              <a:rPr lang="en-US" dirty="0"/>
              <a:t>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Juan Bracho</a:t>
            </a:r>
          </a:p>
          <a:p>
            <a:r>
              <a:rPr lang="en-US" dirty="0"/>
              <a:t>Kendall Burkett</a:t>
            </a:r>
          </a:p>
          <a:p>
            <a:r>
              <a:rPr lang="en-US" dirty="0"/>
              <a:t>Cassio Sperb</a:t>
            </a:r>
          </a:p>
          <a:p>
            <a:r>
              <a:rPr lang="en-US" dirty="0"/>
              <a:t>Patricia Taylor</a:t>
            </a:r>
          </a:p>
          <a:p>
            <a:r>
              <a:rPr lang="en-US" dirty="0" err="1"/>
              <a:t>Rahmeen</a:t>
            </a:r>
            <a:r>
              <a:rPr lang="en-US" dirty="0"/>
              <a:t> </a:t>
            </a:r>
            <a:r>
              <a:rPr lang="en-US" dirty="0" err="1"/>
              <a:t>Zindani</a:t>
            </a:r>
            <a:endParaRPr lang="en-US" dirty="0"/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12/16/2024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Boot Camp UT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ZA" dirty="0"/>
              <a:t>ABOUT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21608"/>
            <a:ext cx="429768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Predicting Stock Market Volatility</a:t>
            </a:r>
            <a:r>
              <a:rPr lang="en-US" dirty="0"/>
              <a:t> by leveraging machine learning to bridge the gap between data insights and actionable stock price predictions.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12/16/2024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Boot Camp UT – Data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53920" y="735220"/>
            <a:ext cx="7914640" cy="548460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9" name="Date Placeholder 148">
            <a:extLst>
              <a:ext uri="{FF2B5EF4-FFF2-40B4-BE49-F238E27FC236}">
                <a16:creationId xmlns:a16="http://schemas.microsoft.com/office/drawing/2014/main" id="{9598B89F-8751-4A36-9936-166C1658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12/16/2024</a:t>
            </a:r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Boot Camp UT – Data Analytics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1425" y="136525"/>
            <a:ext cx="1832015" cy="6343015"/>
          </a:xfrm>
        </p:spPr>
        <p:txBody>
          <a:bodyPr/>
          <a:lstStyle/>
          <a:p>
            <a:r>
              <a:rPr lang="en-US" sz="9600" dirty="0"/>
              <a:t>Questions</a:t>
            </a:r>
          </a:p>
        </p:txBody>
      </p:sp>
      <p:sp>
        <p:nvSpPr>
          <p:cNvPr id="5" name="Text Placeholder 48">
            <a:extLst>
              <a:ext uri="{FF2B5EF4-FFF2-40B4-BE49-F238E27FC236}">
                <a16:creationId xmlns:a16="http://schemas.microsoft.com/office/drawing/2014/main" id="{451D4E84-647E-6785-C067-5ACD4C29DF16}"/>
              </a:ext>
            </a:extLst>
          </p:cNvPr>
          <p:cNvSpPr txBox="1">
            <a:spLocks/>
          </p:cNvSpPr>
          <p:nvPr/>
        </p:nvSpPr>
        <p:spPr>
          <a:xfrm>
            <a:off x="5309648" y="3264423"/>
            <a:ext cx="4298522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 Placeholder 48">
            <a:extLst>
              <a:ext uri="{FF2B5EF4-FFF2-40B4-BE49-F238E27FC236}">
                <a16:creationId xmlns:a16="http://schemas.microsoft.com/office/drawing/2014/main" id="{E45B10A1-C9D8-4A24-B56B-18C070027424}"/>
              </a:ext>
            </a:extLst>
          </p:cNvPr>
          <p:cNvSpPr txBox="1">
            <a:spLocks/>
          </p:cNvSpPr>
          <p:nvPr/>
        </p:nvSpPr>
        <p:spPr>
          <a:xfrm>
            <a:off x="5294622" y="4587261"/>
            <a:ext cx="4639993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48">
            <a:extLst>
              <a:ext uri="{FF2B5EF4-FFF2-40B4-BE49-F238E27FC236}">
                <a16:creationId xmlns:a16="http://schemas.microsoft.com/office/drawing/2014/main" id="{64A05D7D-E276-9F55-B13C-CCB2F4E34AB6}"/>
              </a:ext>
            </a:extLst>
          </p:cNvPr>
          <p:cNvSpPr txBox="1">
            <a:spLocks/>
          </p:cNvSpPr>
          <p:nvPr/>
        </p:nvSpPr>
        <p:spPr>
          <a:xfrm>
            <a:off x="2910491" y="1020881"/>
            <a:ext cx="7655909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ML accuracy in stock prediction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Key features in stock forecasting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LSTM vs. RF vs. LR Performance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Engineered Features &amp; Accuracy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Trends in </a:t>
            </a:r>
            <a:r>
              <a:rPr lang="en-US" dirty="0">
                <a:solidFill>
                  <a:srgbClr val="FF0000"/>
                </a:solidFill>
              </a:rPr>
              <a:t>Historical Stock Data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Residuals &amp; Model </a:t>
            </a:r>
            <a:r>
              <a:rPr lang="en-US" dirty="0">
                <a:solidFill>
                  <a:srgbClr val="FF0000"/>
                </a:solidFill>
              </a:rPr>
              <a:t>Improvement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Accuracy by Ticker &amp; Industry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APROACH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182" y="2093976"/>
            <a:ext cx="5120640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1. Develop robust pipelines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3056" y="2422684"/>
            <a:ext cx="5120640" cy="413278"/>
          </a:xfrm>
        </p:spPr>
        <p:txBody>
          <a:bodyPr>
            <a:normAutofit/>
          </a:bodyPr>
          <a:lstStyle/>
          <a:p>
            <a:r>
              <a:rPr lang="en-US" dirty="0"/>
              <a:t>Data fetching, preprocessing, model training and evaluation.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3307" y="3227832"/>
            <a:ext cx="5120640" cy="320040"/>
          </a:xfrm>
        </p:spPr>
        <p:txBody>
          <a:bodyPr/>
          <a:lstStyle/>
          <a:p>
            <a:r>
              <a:rPr lang="en-US" b="1" dirty="0"/>
              <a:t>2. Employing diverse methodologies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3181" y="3559290"/>
            <a:ext cx="5120640" cy="457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Linear Regression, LSTM (Long Short-Term Memory), and Random Forest models.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9167" y="4376799"/>
            <a:ext cx="5120640" cy="320040"/>
          </a:xfrm>
        </p:spPr>
        <p:txBody>
          <a:bodyPr/>
          <a:lstStyle/>
          <a:p>
            <a:r>
              <a:rPr lang="en-US" b="1" dirty="0"/>
              <a:t>3. Evaluating model performance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9041" y="4705031"/>
            <a:ext cx="5120640" cy="640080"/>
          </a:xfrm>
        </p:spPr>
        <p:txBody>
          <a:bodyPr>
            <a:normAutofit/>
          </a:bodyPr>
          <a:lstStyle/>
          <a:p>
            <a:r>
              <a:rPr lang="en-US" dirty="0"/>
              <a:t>Ensure accuracy and efficiency in stock price prediction.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12/16/2024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Boot Camp UT – Data Analytics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12138-E5CD-0205-8BE2-BEF09527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C9253B1-0B24-3D02-7BDF-310F28B29E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68" b="768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03F2D2-EFE0-B366-5A6E-63CE551F24E4}"/>
              </a:ext>
            </a:extLst>
          </p:cNvPr>
          <p:cNvSpPr/>
          <p:nvPr/>
        </p:nvSpPr>
        <p:spPr>
          <a:xfrm>
            <a:off x="4873752" y="0"/>
            <a:ext cx="7316724" cy="6857999"/>
          </a:xfrm>
          <a:prstGeom prst="rect">
            <a:avLst/>
          </a:prstGeom>
          <a:solidFill>
            <a:schemeClr val="bg2">
              <a:lumMod val="2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45000"/>
                </a:schemeClr>
              </a:solidFill>
            </a:endParaRP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FD5A276F-B585-89FF-6AFD-674CF2F8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Boot Camp UT – Data Analytics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BC13C135-489F-4F23-9747-6F8EDDE4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E032A8B2-848B-E600-C17F-CD88C27ED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1616" y="619680"/>
            <a:ext cx="4357608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type 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86DD536-EA50-3297-236E-CD08D8B810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1616" y="955988"/>
            <a:ext cx="4357608" cy="9144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Supervised Learning: Regression model</a:t>
            </a:r>
          </a:p>
          <a:p>
            <a:endParaRPr lang="en-ZA" dirty="0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0340DDBA-6575-493E-2BCD-5E9003BE4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1616" y="1578396"/>
            <a:ext cx="4357608" cy="365760"/>
          </a:xfrm>
        </p:spPr>
        <p:txBody>
          <a:bodyPr/>
          <a:lstStyle/>
          <a:p>
            <a:r>
              <a:rPr lang="en-ZA" dirty="0"/>
              <a:t>Characteristics</a:t>
            </a:r>
            <a:endParaRPr lang="en-US" dirty="0"/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A2A2866E-8A1F-0DFF-8E02-BB821A1E45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1616" y="1914704"/>
            <a:ext cx="4357608" cy="914400"/>
          </a:xfrm>
        </p:spPr>
        <p:txBody>
          <a:bodyPr/>
          <a:lstStyle/>
          <a:p>
            <a:r>
              <a:rPr lang="en-US" b="1" dirty="0"/>
              <a:t>Limited for highly volatile markets</a:t>
            </a:r>
            <a:r>
              <a:rPr lang="en-US" dirty="0"/>
              <a:t>, as linear regression assumes a stable, linear relationship, which may not always hold for stock prices.</a:t>
            </a:r>
          </a:p>
          <a:p>
            <a:endParaRPr lang="en-US" dirty="0"/>
          </a:p>
          <a:p>
            <a:r>
              <a:rPr lang="en-US" b="1" dirty="0"/>
              <a:t>Sensitive to outliers </a:t>
            </a:r>
            <a:r>
              <a:rPr lang="en-US" dirty="0"/>
              <a:t>and requires normally distributed residuals for optimal performance..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A5C7C7C-CE87-6ABD-B9C2-2DDCD4A6B3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51616" y="3778232"/>
            <a:ext cx="4357608" cy="365760"/>
          </a:xfrm>
        </p:spPr>
        <p:txBody>
          <a:bodyPr/>
          <a:lstStyle/>
          <a:p>
            <a:r>
              <a:rPr lang="en-ZA" dirty="0"/>
              <a:t>outcome</a:t>
            </a:r>
            <a:endParaRPr lang="en-US" dirty="0"/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CD50334A-7CD1-268C-BEA3-FBED39B630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1616" y="4114540"/>
            <a:ext cx="4357608" cy="914400"/>
          </a:xfrm>
        </p:spPr>
        <p:txBody>
          <a:bodyPr/>
          <a:lstStyle/>
          <a:p>
            <a:r>
              <a:rPr lang="en-US" b="1" dirty="0"/>
              <a:t>Performance</a:t>
            </a:r>
            <a:r>
              <a:rPr lang="en-US" dirty="0"/>
              <a:t>: Works best when the target stock price is influenced by a few well-correlated predictors with a linear relationship.</a:t>
            </a:r>
          </a:p>
          <a:p>
            <a:endParaRPr lang="en-US" dirty="0"/>
          </a:p>
          <a:p>
            <a:r>
              <a:rPr lang="en-US" b="1" dirty="0"/>
              <a:t>Insights</a:t>
            </a:r>
            <a:r>
              <a:rPr lang="en-US" dirty="0"/>
              <a:t>: Can highlight trends or relationships in data but may fail to capture complex patterns, like market anomalies or nonlinear dependencies.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AAEE98-047B-83BA-A330-C8194BE96F2D}"/>
              </a:ext>
            </a:extLst>
          </p:cNvPr>
          <p:cNvSpPr/>
          <p:nvPr/>
        </p:nvSpPr>
        <p:spPr>
          <a:xfrm>
            <a:off x="-12886" y="2547256"/>
            <a:ext cx="4886638" cy="4310743"/>
          </a:xfrm>
          <a:prstGeom prst="rect">
            <a:avLst/>
          </a:prstGeom>
          <a:solidFill>
            <a:schemeClr val="bg2">
              <a:lumMod val="2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45000"/>
                </a:schemeClr>
              </a:solidFill>
            </a:endParaRP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D341F9DA-768E-DFA3-9774-6BDAFE15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12/16/2024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4C1D072F-595C-1029-A10E-88C86CE952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6886" y="2860597"/>
            <a:ext cx="3878655" cy="365760"/>
          </a:xfrm>
        </p:spPr>
        <p:txBody>
          <a:bodyPr/>
          <a:lstStyle/>
          <a:p>
            <a:r>
              <a:rPr lang="en-ZA" dirty="0"/>
              <a:t>VALUE EXPLAINED</a:t>
            </a:r>
            <a:endParaRPr lang="en-US" dirty="0"/>
          </a:p>
          <a:p>
            <a:endParaRPr lang="en-US" dirty="0"/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66880933-6F46-F767-A7E6-ABC66CD44E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6886" y="3190629"/>
            <a:ext cx="4596866" cy="2522107"/>
          </a:xfrm>
        </p:spPr>
        <p:txBody>
          <a:bodyPr/>
          <a:lstStyle/>
          <a:p>
            <a:r>
              <a:rPr lang="en-US" dirty="0"/>
              <a:t>Provides a baseline predictive model that is </a:t>
            </a:r>
            <a:r>
              <a:rPr lang="en-US" b="1" dirty="0"/>
              <a:t>easy to understand, implement, and interpret</a:t>
            </a:r>
            <a:r>
              <a:rPr lang="en-US" dirty="0"/>
              <a:t>, making it ideal for </a:t>
            </a:r>
            <a:r>
              <a:rPr lang="en-US" b="1" dirty="0"/>
              <a:t>quick insights </a:t>
            </a:r>
            <a:r>
              <a:rPr lang="en-US" dirty="0"/>
              <a:t>and scenarios with simple linear relationships.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59C905-CB70-2C89-1429-A7329B4DFAF4}"/>
              </a:ext>
            </a:extLst>
          </p:cNvPr>
          <p:cNvSpPr/>
          <p:nvPr/>
        </p:nvSpPr>
        <p:spPr>
          <a:xfrm>
            <a:off x="10160" y="1"/>
            <a:ext cx="4870056" cy="2328572"/>
          </a:xfrm>
          <a:prstGeom prst="rect">
            <a:avLst/>
          </a:prstGeom>
          <a:solidFill>
            <a:schemeClr val="bg2">
              <a:lumMod val="2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4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27984-7CBC-3226-3105-211D6E40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04513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>
            <a:norm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1616" y="1217211"/>
            <a:ext cx="4357608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type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1616" y="1553519"/>
            <a:ext cx="4357608" cy="9144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Neural Network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Built in memory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1616" y="2438467"/>
            <a:ext cx="4357608" cy="365760"/>
          </a:xfrm>
        </p:spPr>
        <p:txBody>
          <a:bodyPr/>
          <a:lstStyle/>
          <a:p>
            <a:r>
              <a:rPr lang="en-ZA" dirty="0"/>
              <a:t>Characteristics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1616" y="2774775"/>
            <a:ext cx="4357608" cy="914400"/>
          </a:xfrm>
        </p:spPr>
        <p:txBody>
          <a:bodyPr/>
          <a:lstStyle/>
          <a:p>
            <a:r>
              <a:rPr lang="en-US" dirty="0"/>
              <a:t>Comprised of multiple layers with different numbers of neurons to refine results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51616" y="3659723"/>
            <a:ext cx="4357608" cy="365760"/>
          </a:xfrm>
        </p:spPr>
        <p:txBody>
          <a:bodyPr/>
          <a:lstStyle/>
          <a:p>
            <a:r>
              <a:rPr lang="en-ZA" dirty="0"/>
              <a:t>outcome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1616" y="3996031"/>
            <a:ext cx="4357608" cy="914400"/>
          </a:xfrm>
        </p:spPr>
        <p:txBody>
          <a:bodyPr/>
          <a:lstStyle/>
          <a:p>
            <a:r>
              <a:rPr lang="en-US" dirty="0"/>
              <a:t>It’s effective for processing long sequences or large segments without producing unclear results.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6886" y="2860597"/>
            <a:ext cx="3878655" cy="365760"/>
          </a:xfrm>
        </p:spPr>
        <p:txBody>
          <a:bodyPr/>
          <a:lstStyle/>
          <a:p>
            <a:r>
              <a:rPr lang="en-ZA" dirty="0"/>
              <a:t>VALUE EXPLAINED</a:t>
            </a:r>
            <a:endParaRPr lang="en-US" dirty="0"/>
          </a:p>
          <a:p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6886" y="3190629"/>
            <a:ext cx="3878655" cy="2522107"/>
          </a:xfrm>
        </p:spPr>
        <p:txBody>
          <a:bodyPr/>
          <a:lstStyle/>
          <a:p>
            <a:r>
              <a:rPr lang="en-US" dirty="0"/>
              <a:t>It can </a:t>
            </a:r>
            <a:r>
              <a:rPr lang="en-US" b="1" dirty="0"/>
              <a:t>retain crucial context </a:t>
            </a:r>
            <a:r>
              <a:rPr lang="en-US" dirty="0"/>
              <a:t>over many steps, </a:t>
            </a:r>
            <a:r>
              <a:rPr lang="en-US" b="1" dirty="0"/>
              <a:t>allowing it to better understand</a:t>
            </a:r>
            <a:r>
              <a:rPr lang="en-US" dirty="0"/>
              <a:t> long sentences, </a:t>
            </a:r>
            <a:r>
              <a:rPr lang="en-US" b="1" dirty="0"/>
              <a:t>predict</a:t>
            </a:r>
            <a:r>
              <a:rPr lang="en-US" dirty="0"/>
              <a:t> future values in time-series data, and </a:t>
            </a:r>
            <a:r>
              <a:rPr lang="en-US" b="1" dirty="0"/>
              <a:t>handle tasks </a:t>
            </a:r>
            <a:r>
              <a:rPr lang="en-US" dirty="0"/>
              <a:t>where recalling past details is important.</a:t>
            </a: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12/16/2024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Boot Camp UT – Data Analytics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4">
              <a:srgbClr val="A7DCFE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0016E5-6C9F-975F-EE77-9D147BA2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F55A6B6-86E6-D068-7F76-C958394A2F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68" b="768"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22E1D8-FE6B-6E9C-67C0-21D67F564DA9}"/>
              </a:ext>
            </a:extLst>
          </p:cNvPr>
          <p:cNvSpPr/>
          <p:nvPr/>
        </p:nvSpPr>
        <p:spPr>
          <a:xfrm>
            <a:off x="4873752" y="0"/>
            <a:ext cx="7316724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45000"/>
                </a:schemeClr>
              </a:solidFill>
            </a:endParaRP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1E1E8F27-E1DF-E576-4542-368EA798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Boot Camp UT – Data Analytics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7D8DE7DB-BC0E-125B-24A1-F2E97451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CD38ADF6-B340-3E2D-9185-012A55C29A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1616" y="1217211"/>
            <a:ext cx="4357608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type 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577E3CCE-16A7-DA2D-4D30-36EC3364F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1616" y="1553519"/>
            <a:ext cx="4357608" cy="9144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ZA" dirty="0"/>
              <a:t>Decision Tree - Yes/No questions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B86397BB-27E1-BAE8-16C1-21D7B4D955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1616" y="2275510"/>
            <a:ext cx="4357608" cy="365760"/>
          </a:xfrm>
        </p:spPr>
        <p:txBody>
          <a:bodyPr/>
          <a:lstStyle/>
          <a:p>
            <a:r>
              <a:rPr lang="en-ZA" dirty="0"/>
              <a:t>Characteristics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AEF5A8-2C45-845F-36EF-C4BA71825E4F}"/>
              </a:ext>
            </a:extLst>
          </p:cNvPr>
          <p:cNvSpPr/>
          <p:nvPr/>
        </p:nvSpPr>
        <p:spPr>
          <a:xfrm>
            <a:off x="-1445" y="0"/>
            <a:ext cx="4875197" cy="2335793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45000"/>
                </a:schemeClr>
              </a:solidFill>
            </a:endParaRPr>
          </a:p>
        </p:txBody>
      </p:sp>
      <p:sp>
        <p:nvSpPr>
          <p:cNvPr id="40" name="Text Placeholder 25">
            <a:extLst>
              <a:ext uri="{FF2B5EF4-FFF2-40B4-BE49-F238E27FC236}">
                <a16:creationId xmlns:a16="http://schemas.microsoft.com/office/drawing/2014/main" id="{3A04691D-81B0-6902-C381-FC44941CE4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1616" y="2611818"/>
            <a:ext cx="4357608" cy="914400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b="1" dirty="0"/>
              <a:t>tree in the forest analyzes a random subset of the data </a:t>
            </a:r>
            <a:r>
              <a:rPr lang="en-US" dirty="0"/>
              <a:t>along with a random selection of features.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29F00A41-6B36-6AF8-CD83-EB43A49BC7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51616" y="3608351"/>
            <a:ext cx="4357608" cy="365760"/>
          </a:xfrm>
        </p:spPr>
        <p:txBody>
          <a:bodyPr/>
          <a:lstStyle/>
          <a:p>
            <a:r>
              <a:rPr lang="en-ZA" dirty="0"/>
              <a:t>outcome</a:t>
            </a:r>
            <a:endParaRPr lang="en-US" dirty="0"/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7401C59F-9937-6046-DB19-61E4888BB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1616" y="3944659"/>
            <a:ext cx="4357608" cy="914400"/>
          </a:xfrm>
        </p:spPr>
        <p:txBody>
          <a:bodyPr/>
          <a:lstStyle/>
          <a:p>
            <a:r>
              <a:rPr lang="en-US" dirty="0"/>
              <a:t>After making predictions, such as “this stock will rise” or “the price will be X,” </a:t>
            </a:r>
            <a:r>
              <a:rPr lang="en-US" b="1" dirty="0"/>
              <a:t>the forest combines all these predictions. </a:t>
            </a:r>
          </a:p>
          <a:p>
            <a:endParaRPr lang="en-US" dirty="0"/>
          </a:p>
          <a:p>
            <a:r>
              <a:rPr lang="en-US" dirty="0"/>
              <a:t>Typically, this is done by </a:t>
            </a:r>
            <a:r>
              <a:rPr lang="en-US" b="1" dirty="0"/>
              <a:t>averaging the results </a:t>
            </a:r>
            <a:r>
              <a:rPr lang="en-US" dirty="0"/>
              <a:t>or </a:t>
            </a:r>
            <a:r>
              <a:rPr lang="en-US" b="1" dirty="0"/>
              <a:t>taking a majority vote </a:t>
            </a:r>
            <a:r>
              <a:rPr lang="en-US" dirty="0"/>
              <a:t>to arrive at the </a:t>
            </a:r>
            <a:r>
              <a:rPr lang="en-US" b="1" dirty="0"/>
              <a:t>final prediction</a:t>
            </a:r>
            <a:r>
              <a:rPr lang="en-US" dirty="0"/>
              <a:t>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0654170-8370-56E0-6FE4-AE15A955BAF2}"/>
              </a:ext>
            </a:extLst>
          </p:cNvPr>
          <p:cNvSpPr/>
          <p:nvPr/>
        </p:nvSpPr>
        <p:spPr>
          <a:xfrm>
            <a:off x="-1445" y="2559359"/>
            <a:ext cx="4875197" cy="4298641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45000"/>
                </a:schemeClr>
              </a:solidFill>
            </a:endParaRP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B989995E-0299-6135-747F-958161111C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6886" y="2860597"/>
            <a:ext cx="3878655" cy="365760"/>
          </a:xfrm>
        </p:spPr>
        <p:txBody>
          <a:bodyPr/>
          <a:lstStyle/>
          <a:p>
            <a:r>
              <a:rPr lang="en-ZA" dirty="0"/>
              <a:t>VALUE EXPLAINED</a:t>
            </a:r>
            <a:endParaRPr lang="en-US" dirty="0"/>
          </a:p>
          <a:p>
            <a:endParaRPr lang="en-US" dirty="0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AB067132-CEC3-B7FD-4738-04E13B94B1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6886" y="3190629"/>
            <a:ext cx="4596866" cy="2522107"/>
          </a:xfrm>
        </p:spPr>
        <p:txBody>
          <a:bodyPr/>
          <a:lstStyle/>
          <a:p>
            <a:r>
              <a:rPr lang="en-US" dirty="0"/>
              <a:t>By utilizing a </a:t>
            </a:r>
            <a:r>
              <a:rPr lang="en-US" b="1" dirty="0"/>
              <a:t>diverse set </a:t>
            </a:r>
            <a:r>
              <a:rPr lang="en-US" dirty="0"/>
              <a:t>of trees, each analyzing the data from a </a:t>
            </a:r>
            <a:r>
              <a:rPr lang="en-US" b="1" dirty="0"/>
              <a:t>unique perspective</a:t>
            </a:r>
            <a:r>
              <a:rPr lang="en-US" dirty="0"/>
              <a:t>, Random Forest </a:t>
            </a:r>
            <a:r>
              <a:rPr lang="en-US" b="1" dirty="0"/>
              <a:t>minimizes the risk of a single anomalous </a:t>
            </a:r>
            <a:r>
              <a:rPr lang="en-US" dirty="0"/>
              <a:t>tree skewing the results. </a:t>
            </a:r>
          </a:p>
          <a:p>
            <a:endParaRPr lang="en-US" dirty="0"/>
          </a:p>
          <a:p>
            <a:r>
              <a:rPr lang="en-US" dirty="0"/>
              <a:t>As a result, the collective decision-making is </a:t>
            </a:r>
            <a:r>
              <a:rPr lang="en-US" b="1" dirty="0"/>
              <a:t>generally more stable, reliable, and less prone to overfitting </a:t>
            </a:r>
            <a:r>
              <a:rPr lang="en-US" dirty="0"/>
              <a:t>compared to that of a single decision tree.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FCC28-F4F1-3E26-6B49-7BEAC3AD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3DE734A9-2853-A9EC-1DA5-D73332D5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12/16/2024</a:t>
            </a:r>
          </a:p>
        </p:txBody>
      </p:sp>
    </p:spTree>
    <p:extLst>
      <p:ext uri="{BB962C8B-B14F-4D97-AF65-F5344CB8AC3E}">
        <p14:creationId xmlns:p14="http://schemas.microsoft.com/office/powerpoint/2010/main" val="84985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277F-68EE-9472-17FC-AB6C58647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BF6AE43-6105-63F9-76B4-D1E4AB50DD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5843B-5A28-ADF9-12F8-63F27412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95B652-98A9-CA47-2D67-9D2EC264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88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424</TotalTime>
  <Words>1045</Words>
  <Application>Microsoft Office PowerPoint</Application>
  <PresentationFormat>Widescreen</PresentationFormat>
  <Paragraphs>176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-apple-system</vt:lpstr>
      <vt:lpstr>Arial</vt:lpstr>
      <vt:lpstr>Calibri</vt:lpstr>
      <vt:lpstr>Selawik Semibold</vt:lpstr>
      <vt:lpstr>Slack-Lato</vt:lpstr>
      <vt:lpstr>Source Sans Pro</vt:lpstr>
      <vt:lpstr>Source Sans Pro ExtraLight</vt:lpstr>
      <vt:lpstr>Wingdings</vt:lpstr>
      <vt:lpstr>Office Theme</vt:lpstr>
      <vt:lpstr>Stock Price Prediction</vt:lpstr>
      <vt:lpstr>ABOUT</vt:lpstr>
      <vt:lpstr>PowerPoint Presentation</vt:lpstr>
      <vt:lpstr>APROACH</vt:lpstr>
      <vt:lpstr>METHODOLOGIES</vt:lpstr>
      <vt:lpstr>Linear Regression</vt:lpstr>
      <vt:lpstr>LSTM</vt:lpstr>
      <vt:lpstr>RANDOM FOREST</vt:lpstr>
      <vt:lpstr>DATA ANALYSIS</vt:lpstr>
      <vt:lpstr>Trends in Historical Stock Data </vt:lpstr>
      <vt:lpstr>Residuals &amp; Model Improvement</vt:lpstr>
      <vt:lpstr>Accuracy by Ticker &amp; Industry</vt:lpstr>
      <vt:lpstr>PERFORMANCE</vt:lpstr>
      <vt:lpstr>PowerPoint Presentation</vt:lpstr>
      <vt:lpstr>MOST EFFECTIVE MODEL </vt:lpstr>
      <vt:lpstr>LSTM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Cassio Sperb</dc:creator>
  <cp:lastModifiedBy>Cassio Sperb</cp:lastModifiedBy>
  <cp:revision>13</cp:revision>
  <dcterms:created xsi:type="dcterms:W3CDTF">2024-12-12T02:05:58Z</dcterms:created>
  <dcterms:modified xsi:type="dcterms:W3CDTF">2024-12-14T23:07:05Z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